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395B"/>
    <a:srgbClr val="47A546"/>
    <a:srgbClr val="003350"/>
    <a:srgbClr val="002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6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8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3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7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7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5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C0DB-ABAA-4B4C-80C0-C53C44925314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06323-A6F6-40AF-B0F2-6EE4F51D89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6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90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8B62C9F-4449-46E5-8601-4746D2860CD2}"/>
              </a:ext>
            </a:extLst>
          </p:cNvPr>
          <p:cNvSpPr txBox="1"/>
          <p:nvPr/>
        </p:nvSpPr>
        <p:spPr>
          <a:xfrm>
            <a:off x="1341289" y="1990444"/>
            <a:ext cx="9192296" cy="436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700" b="1" dirty="0">
                <a:solidFill>
                  <a:srgbClr val="003300"/>
                </a:solidFill>
                <a:latin typeface="Montserrat" panose="00000500000000000000" pitchFamily="2" charset="0"/>
              </a:rPr>
              <a:t>Agenda Medellín 2030</a:t>
            </a:r>
          </a:p>
          <a:p>
            <a:endParaRPr lang="es-419" sz="1700" b="1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r>
              <a:rPr lang="es-419" sz="1700" b="1" dirty="0">
                <a:solidFill>
                  <a:srgbClr val="003300"/>
                </a:solidFill>
                <a:latin typeface="Montserrat" panose="00000500000000000000" pitchFamily="2" charset="0"/>
              </a:rPr>
              <a:t>Plan de Desarrollo </a:t>
            </a:r>
            <a:r>
              <a:rPr lang="es-419" sz="1700" b="1" i="1" dirty="0">
                <a:solidFill>
                  <a:srgbClr val="003300"/>
                </a:solidFill>
                <a:latin typeface="Montserrat" panose="00000500000000000000" pitchFamily="2" charset="0"/>
              </a:rPr>
              <a:t>Medellín Futuro 2020-2023</a:t>
            </a:r>
          </a:p>
          <a:p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</a:rPr>
              <a:t>Línea estratégica </a:t>
            </a:r>
            <a:r>
              <a:rPr lang="es-419" sz="1700" i="1" dirty="0" err="1">
                <a:solidFill>
                  <a:srgbClr val="003300"/>
                </a:solidFill>
                <a:latin typeface="Montserrat" panose="00000500000000000000" pitchFamily="2" charset="0"/>
              </a:rPr>
              <a:t>Ecociudad</a:t>
            </a:r>
            <a:endParaRPr lang="es-419" sz="1700" i="1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</a:rPr>
              <a:t>Componente </a:t>
            </a:r>
            <a:r>
              <a:rPr lang="es-419" sz="1700" i="1" dirty="0">
                <a:solidFill>
                  <a:srgbClr val="003300"/>
                </a:solidFill>
                <a:latin typeface="Montserrat" panose="00000500000000000000" pitchFamily="2" charset="0"/>
              </a:rPr>
              <a:t>Servicios públicos, energías alternativas y aprovechamiento de residuos sólidos</a:t>
            </a:r>
          </a:p>
          <a:p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</a:rPr>
              <a:t>Programa </a:t>
            </a:r>
            <a:r>
              <a:rPr lang="es-419" sz="1700" i="1" dirty="0">
                <a:solidFill>
                  <a:srgbClr val="003300"/>
                </a:solidFill>
                <a:latin typeface="Montserrat" panose="00000500000000000000" pitchFamily="2" charset="0"/>
              </a:rPr>
              <a:t>Economía circular y gestión de residuos sólidos</a:t>
            </a:r>
          </a:p>
          <a:p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r>
              <a:rPr lang="es-419" sz="1700" b="1" dirty="0">
                <a:solidFill>
                  <a:srgbClr val="003300"/>
                </a:solidFill>
                <a:latin typeface="Montserrat" panose="00000500000000000000" pitchFamily="2" charset="0"/>
              </a:rPr>
              <a:t>6 indicadores de producto -</a:t>
            </a:r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</a:rPr>
              <a:t> Secretaría de Gestión y Control Territorial y Secretaría de Medio Ambiente</a:t>
            </a:r>
          </a:p>
          <a:p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</a:rPr>
              <a:t>Entre ellos la formulación de la Política Pública de Economía Circular. </a:t>
            </a:r>
          </a:p>
          <a:p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>
              <a:lnSpc>
                <a:spcPct val="150000"/>
              </a:lnSpc>
            </a:pPr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11246" y="796771"/>
            <a:ext cx="88932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CO" sz="3600" b="1" dirty="0">
                <a:latin typeface="Montserrat" panose="00000500000000000000" pitchFamily="2" charset="0"/>
              </a:rPr>
              <a:t>Economía circular en Medellín</a:t>
            </a:r>
            <a:endParaRPr lang="en-US" sz="36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23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002B4B"/>
                </a:solidFill>
                <a:latin typeface="Montserrat" panose="00000500000000000000" pitchFamily="2" charset="0"/>
              </a:rPr>
              <a:t>¡Muchas gracias!</a:t>
            </a:r>
            <a:endParaRPr lang="en-US" b="1" dirty="0">
              <a:solidFill>
                <a:srgbClr val="002B4B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9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189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96202"/>
            <a:ext cx="10515600" cy="1325563"/>
          </a:xfrm>
        </p:spPr>
        <p:txBody>
          <a:bodyPr/>
          <a:lstStyle/>
          <a:p>
            <a:pPr algn="ctr"/>
            <a:r>
              <a:rPr lang="es-CO" b="1" dirty="0">
                <a:solidFill>
                  <a:srgbClr val="002B4B"/>
                </a:solidFill>
                <a:latin typeface="Montserrat" panose="00000500000000000000" pitchFamily="2" charset="0"/>
              </a:rPr>
              <a:t>Hacia la economía circular en Medellín</a:t>
            </a:r>
            <a:endParaRPr lang="en-US" b="1" dirty="0">
              <a:solidFill>
                <a:srgbClr val="002B4B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1744" y="3694044"/>
            <a:ext cx="8008513" cy="7983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2000" dirty="0">
                <a:solidFill>
                  <a:srgbClr val="003300"/>
                </a:solidFill>
                <a:latin typeface="Montserrat" panose="00000500000000000000" pitchFamily="2" charset="0"/>
              </a:rPr>
              <a:t>Paola Cataño Gómez – Universidad de Medellín</a:t>
            </a:r>
          </a:p>
          <a:p>
            <a:pPr marL="0" indent="0" algn="ctr">
              <a:buNone/>
            </a:pPr>
            <a:r>
              <a:rPr lang="es-CO" sz="2000" dirty="0">
                <a:solidFill>
                  <a:srgbClr val="003300"/>
                </a:solidFill>
                <a:latin typeface="Montserrat" panose="00000500000000000000" pitchFamily="2" charset="0"/>
              </a:rPr>
              <a:t>Carolina Aristizábal Saldarriaga – Universidad EAFIT</a:t>
            </a:r>
            <a:endParaRPr lang="en-US" sz="2000" dirty="0">
              <a:solidFill>
                <a:srgbClr val="003300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7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9826"/>
            <a:ext cx="10515600" cy="1325563"/>
          </a:xfrm>
        </p:spPr>
        <p:txBody>
          <a:bodyPr/>
          <a:lstStyle/>
          <a:p>
            <a:pPr algn="ctr"/>
            <a:r>
              <a:rPr lang="es-CO" b="1" dirty="0">
                <a:latin typeface="Montserrat" panose="00000500000000000000" pitchFamily="2" charset="0"/>
              </a:rPr>
              <a:t>Sostenibilidad</a:t>
            </a:r>
            <a:endParaRPr lang="en-US" b="1" dirty="0">
              <a:latin typeface="Montserrat" panose="00000500000000000000" pitchFamily="2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D6D8487-BA72-424B-8689-5618A68C243D}"/>
              </a:ext>
            </a:extLst>
          </p:cNvPr>
          <p:cNvSpPr/>
          <p:nvPr/>
        </p:nvSpPr>
        <p:spPr>
          <a:xfrm>
            <a:off x="1745660" y="3074203"/>
            <a:ext cx="2146852" cy="59138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Social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6EC5AEF-BE97-4BE3-8C0A-534F7D46FAB2}"/>
              </a:ext>
            </a:extLst>
          </p:cNvPr>
          <p:cNvSpPr/>
          <p:nvPr/>
        </p:nvSpPr>
        <p:spPr>
          <a:xfrm>
            <a:off x="5022573" y="3074203"/>
            <a:ext cx="2146852" cy="59138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Económica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1EC4A190-63DF-4C7F-9315-E4C021471B73}"/>
              </a:ext>
            </a:extLst>
          </p:cNvPr>
          <p:cNvSpPr/>
          <p:nvPr/>
        </p:nvSpPr>
        <p:spPr>
          <a:xfrm>
            <a:off x="8299487" y="3118015"/>
            <a:ext cx="2146852" cy="547568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Ambiental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DBD8631B-95CF-41E1-841B-A698B672E674}"/>
              </a:ext>
            </a:extLst>
          </p:cNvPr>
          <p:cNvSpPr/>
          <p:nvPr/>
        </p:nvSpPr>
        <p:spPr>
          <a:xfrm>
            <a:off x="4294230" y="2599823"/>
            <a:ext cx="410818" cy="215348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>
              <a:latin typeface="Montserrat" panose="00000500000000000000" pitchFamily="2" charset="0"/>
            </a:endParaRP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9BD9369B-D1E0-4173-AEC9-5F52062C40BA}"/>
              </a:ext>
            </a:extLst>
          </p:cNvPr>
          <p:cNvSpPr/>
          <p:nvPr/>
        </p:nvSpPr>
        <p:spPr>
          <a:xfrm>
            <a:off x="7632733" y="2600390"/>
            <a:ext cx="410818" cy="215348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>
              <a:latin typeface="Montserrat" panose="00000500000000000000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7151622-E2BF-4E28-AEFE-7C6000C231EE}"/>
              </a:ext>
            </a:extLst>
          </p:cNvPr>
          <p:cNvSpPr txBox="1"/>
          <p:nvPr/>
        </p:nvSpPr>
        <p:spPr>
          <a:xfrm>
            <a:off x="3892512" y="3956507"/>
            <a:ext cx="44069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CRISIS CLÍMATICA</a:t>
            </a:r>
          </a:p>
          <a:p>
            <a:pPr algn="ctr"/>
            <a:endParaRPr lang="es-419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Pérdida de biodiversidad</a:t>
            </a:r>
          </a:p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Déficit en los servicios ecosistémicos</a:t>
            </a:r>
          </a:p>
          <a:p>
            <a:endParaRPr lang="es-419" dirty="0">
              <a:solidFill>
                <a:srgbClr val="003300"/>
              </a:solidFill>
              <a:latin typeface="Montserrat" panose="00000500000000000000" pitchFamily="2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771" y="1921414"/>
            <a:ext cx="744285" cy="119660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564" y="2104977"/>
            <a:ext cx="1259043" cy="100408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635" y="2104977"/>
            <a:ext cx="1169878" cy="102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CF7CC970-C7A8-45FE-A659-9AA15302F6B0}"/>
              </a:ext>
            </a:extLst>
          </p:cNvPr>
          <p:cNvSpPr txBox="1"/>
          <p:nvPr/>
        </p:nvSpPr>
        <p:spPr>
          <a:xfrm>
            <a:off x="196383" y="6206197"/>
            <a:ext cx="610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Adaptada</a:t>
            </a:r>
            <a:r>
              <a:rPr lang="en-US" sz="900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de Raworth (2017). </a:t>
            </a:r>
            <a:r>
              <a:rPr lang="en-US" sz="900" i="1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Doughnut Economics: Seven ways to think like a 21st-Century Economist.  </a:t>
            </a:r>
            <a:r>
              <a:rPr lang="es-419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Random</a:t>
            </a:r>
            <a:r>
              <a:rPr lang="es-419" sz="900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House Business </a:t>
            </a:r>
            <a:r>
              <a:rPr lang="es-419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Books</a:t>
            </a:r>
            <a:endParaRPr lang="es-419" sz="9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A8D0F77-FFFE-4F66-941C-E7EC0D176ADC}"/>
              </a:ext>
            </a:extLst>
          </p:cNvPr>
          <p:cNvSpPr txBox="1"/>
          <p:nvPr/>
        </p:nvSpPr>
        <p:spPr>
          <a:xfrm>
            <a:off x="5999045" y="4390204"/>
            <a:ext cx="4593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No asume impactos sociales y ambientales del ciclo de producción y consumo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77E6F29-702B-40DA-AA7F-7B019E2FDAA8}"/>
              </a:ext>
            </a:extLst>
          </p:cNvPr>
          <p:cNvSpPr txBox="1"/>
          <p:nvPr/>
        </p:nvSpPr>
        <p:spPr>
          <a:xfrm>
            <a:off x="5928211" y="2318512"/>
            <a:ext cx="473549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Fundación Ellen MacArthur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Foro Económico Mundial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Programa de Naciones Unidas para el Medio Ambiente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B973C7D-7D06-49AC-AA90-655002199724}"/>
              </a:ext>
            </a:extLst>
          </p:cNvPr>
          <p:cNvSpPr txBox="1"/>
          <p:nvPr/>
        </p:nvSpPr>
        <p:spPr>
          <a:xfrm>
            <a:off x="1507983" y="1690206"/>
            <a:ext cx="10053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Energía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16B08FA-F29B-4F8B-B59C-6F9736CE4B98}"/>
              </a:ext>
            </a:extLst>
          </p:cNvPr>
          <p:cNvSpPr txBox="1"/>
          <p:nvPr/>
        </p:nvSpPr>
        <p:spPr>
          <a:xfrm>
            <a:off x="3354681" y="1689236"/>
            <a:ext cx="13778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Materiales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6581B10-28A7-466A-B721-667D969AECEC}"/>
              </a:ext>
            </a:extLst>
          </p:cNvPr>
          <p:cNvSpPr txBox="1"/>
          <p:nvPr/>
        </p:nvSpPr>
        <p:spPr>
          <a:xfrm>
            <a:off x="2312288" y="2137362"/>
            <a:ext cx="13778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Extraer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4CCE959-B630-447B-9972-3A58E89A69DE}"/>
              </a:ext>
            </a:extLst>
          </p:cNvPr>
          <p:cNvSpPr txBox="1"/>
          <p:nvPr/>
        </p:nvSpPr>
        <p:spPr>
          <a:xfrm>
            <a:off x="2312288" y="3039310"/>
            <a:ext cx="13778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Producir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5EADE34-5431-49E7-8EC4-6501AB386EA5}"/>
              </a:ext>
            </a:extLst>
          </p:cNvPr>
          <p:cNvSpPr txBox="1"/>
          <p:nvPr/>
        </p:nvSpPr>
        <p:spPr>
          <a:xfrm>
            <a:off x="2312288" y="3941507"/>
            <a:ext cx="13778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Usar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AFBC5AF-B7C8-408D-BC41-1CE02621A61E}"/>
              </a:ext>
            </a:extLst>
          </p:cNvPr>
          <p:cNvSpPr txBox="1"/>
          <p:nvPr/>
        </p:nvSpPr>
        <p:spPr>
          <a:xfrm>
            <a:off x="1439901" y="5215695"/>
            <a:ext cx="13778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Calor residual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5684170-B39E-4E68-9794-304A8321824F}"/>
              </a:ext>
            </a:extLst>
          </p:cNvPr>
          <p:cNvSpPr txBox="1"/>
          <p:nvPr/>
        </p:nvSpPr>
        <p:spPr>
          <a:xfrm>
            <a:off x="3106488" y="5215695"/>
            <a:ext cx="16811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Materia residual</a:t>
            </a:r>
          </a:p>
        </p:txBody>
      </p:sp>
      <p:sp>
        <p:nvSpPr>
          <p:cNvPr id="34" name="Flecha: hacia abajo 3">
            <a:extLst>
              <a:ext uri="{FF2B5EF4-FFF2-40B4-BE49-F238E27FC236}">
                <a16:creationId xmlns:a16="http://schemas.microsoft.com/office/drawing/2014/main" id="{03657E4A-BDD2-467D-AB37-586BAA8212AF}"/>
              </a:ext>
            </a:extLst>
          </p:cNvPr>
          <p:cNvSpPr/>
          <p:nvPr/>
        </p:nvSpPr>
        <p:spPr>
          <a:xfrm>
            <a:off x="2814003" y="2505613"/>
            <a:ext cx="374400" cy="504000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33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9E87A04-CAA5-4FB7-AFB1-97D0F5A25DDB}"/>
              </a:ext>
            </a:extLst>
          </p:cNvPr>
          <p:cNvSpPr txBox="1"/>
          <p:nvPr/>
        </p:nvSpPr>
        <p:spPr>
          <a:xfrm>
            <a:off x="2243348" y="4843458"/>
            <a:ext cx="15157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Desperdiciar</a:t>
            </a:r>
          </a:p>
        </p:txBody>
      </p:sp>
      <p:sp>
        <p:nvSpPr>
          <p:cNvPr id="36" name="Flecha: hacia abajo 29">
            <a:extLst>
              <a:ext uri="{FF2B5EF4-FFF2-40B4-BE49-F238E27FC236}">
                <a16:creationId xmlns:a16="http://schemas.microsoft.com/office/drawing/2014/main" id="{69EA07BA-4391-40A8-8360-212A5A03C4EB}"/>
              </a:ext>
            </a:extLst>
          </p:cNvPr>
          <p:cNvSpPr/>
          <p:nvPr/>
        </p:nvSpPr>
        <p:spPr>
          <a:xfrm>
            <a:off x="2813691" y="3407561"/>
            <a:ext cx="375024" cy="504249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3300"/>
              </a:solidFill>
            </a:endParaRPr>
          </a:p>
        </p:txBody>
      </p:sp>
      <p:sp>
        <p:nvSpPr>
          <p:cNvPr id="37" name="Flecha: hacia abajo 31">
            <a:extLst>
              <a:ext uri="{FF2B5EF4-FFF2-40B4-BE49-F238E27FC236}">
                <a16:creationId xmlns:a16="http://schemas.microsoft.com/office/drawing/2014/main" id="{7F1BAAAE-D6AB-4483-BF4E-B6445776520D}"/>
              </a:ext>
            </a:extLst>
          </p:cNvPr>
          <p:cNvSpPr/>
          <p:nvPr/>
        </p:nvSpPr>
        <p:spPr>
          <a:xfrm>
            <a:off x="2814003" y="4309758"/>
            <a:ext cx="374400" cy="5040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003300"/>
              </a:solidFill>
            </a:endParaRPr>
          </a:p>
        </p:txBody>
      </p:sp>
      <p:sp>
        <p:nvSpPr>
          <p:cNvPr id="38" name="Título 1"/>
          <p:cNvSpPr txBox="1">
            <a:spLocks/>
          </p:cNvSpPr>
          <p:nvPr/>
        </p:nvSpPr>
        <p:spPr>
          <a:xfrm>
            <a:off x="885368" y="433412"/>
            <a:ext cx="97094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CO" sz="3200" b="1" dirty="0">
                <a:latin typeface="Montserrat" panose="00000500000000000000" pitchFamily="2" charset="0"/>
              </a:rPr>
              <a:t>Paso de la economía lineal a la circular</a:t>
            </a:r>
            <a:endParaRPr lang="en-US" sz="32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32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6DF83FA6-017A-40A0-8927-ABFD19669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368" y="2699658"/>
            <a:ext cx="7474857" cy="2452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419" sz="1800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Economía circular: </a:t>
            </a:r>
          </a:p>
          <a:p>
            <a:pPr marL="0" indent="0">
              <a:buNone/>
            </a:pPr>
            <a:endParaRPr lang="es-419" sz="100" dirty="0">
              <a:solidFill>
                <a:srgbClr val="003300"/>
              </a:solidFill>
              <a:latin typeface="Montserrat" panose="00000500000000000000" pitchFamily="2" charset="0"/>
              <a:ea typeface="Montserrat" panose="00000500000000000000" pitchFamily="2" charset="0"/>
              <a:cs typeface="Montserrat" panose="000005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s-419" sz="1800" b="1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R</a:t>
            </a:r>
            <a:r>
              <a:rPr lang="es-419" sz="1800" b="1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estaurativa</a:t>
            </a:r>
            <a:r>
              <a:rPr lang="es-419" sz="18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y </a:t>
            </a:r>
            <a:r>
              <a:rPr lang="es-419" sz="1800" b="1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regenerativa</a:t>
            </a:r>
            <a:r>
              <a:rPr lang="es-419" sz="18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a propósito </a:t>
            </a:r>
          </a:p>
          <a:p>
            <a:pPr>
              <a:lnSpc>
                <a:spcPct val="100000"/>
              </a:lnSpc>
            </a:pPr>
            <a:r>
              <a:rPr lang="es-419" sz="1800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T</a:t>
            </a:r>
            <a:r>
              <a:rPr lang="es-419" sz="18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rata de que los productos, componentes y materias </a:t>
            </a:r>
            <a:r>
              <a:rPr lang="es-419" sz="1800" b="1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mantengan su utilidad y valor máximos</a:t>
            </a:r>
            <a:r>
              <a:rPr lang="es-419" sz="18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en todo momento.</a:t>
            </a:r>
            <a:r>
              <a:rPr lang="es-419" sz="1800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s-419" sz="1800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D</a:t>
            </a:r>
            <a:r>
              <a:rPr lang="es-419" sz="18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istingue entre </a:t>
            </a:r>
            <a:r>
              <a:rPr lang="es-419" sz="1800" b="1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ciclos técnicos y biológicos.</a:t>
            </a:r>
            <a:endParaRPr lang="es-419" sz="2000" b="1" dirty="0">
              <a:solidFill>
                <a:srgbClr val="003300"/>
              </a:solidFill>
            </a:endParaRPr>
          </a:p>
        </p:txBody>
      </p:sp>
      <p:pic>
        <p:nvPicPr>
          <p:cNvPr id="2050" name="Picture 2" descr="https://guelph.ca/wp-content/uploads/largeem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567" y="3429624"/>
            <a:ext cx="2656118" cy="67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885368" y="433412"/>
            <a:ext cx="97094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CO" sz="3200" b="1" dirty="0">
                <a:latin typeface="Montserrat" panose="00000500000000000000" pitchFamily="2" charset="0"/>
              </a:rPr>
              <a:t>Paso de la economía lineal a la circular</a:t>
            </a:r>
            <a:endParaRPr lang="en-US" sz="32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70719" y="1002570"/>
            <a:ext cx="5451351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O" sz="2800" b="1" dirty="0">
                <a:latin typeface="Montserrat" panose="00000500000000000000" pitchFamily="2" charset="0"/>
              </a:rPr>
              <a:t>Paso de la economía </a:t>
            </a:r>
            <a:br>
              <a:rPr lang="es-CO" sz="2800" b="1" dirty="0">
                <a:latin typeface="Montserrat" panose="00000500000000000000" pitchFamily="2" charset="0"/>
              </a:rPr>
            </a:br>
            <a:r>
              <a:rPr lang="es-CO" sz="2800" b="1" dirty="0">
                <a:latin typeface="Montserrat" panose="00000500000000000000" pitchFamily="2" charset="0"/>
              </a:rPr>
              <a:t>lineal a la circular</a:t>
            </a:r>
            <a:endParaRPr lang="en-US" sz="2800" b="1" dirty="0">
              <a:latin typeface="Montserrat" panose="00000500000000000000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16B08FA-F29B-4F8B-B59C-6F9736CE4B98}"/>
              </a:ext>
            </a:extLst>
          </p:cNvPr>
          <p:cNvSpPr txBox="1"/>
          <p:nvPr/>
        </p:nvSpPr>
        <p:spPr>
          <a:xfrm>
            <a:off x="1515589" y="823152"/>
            <a:ext cx="32793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rgbClr val="003300"/>
                </a:solidFill>
                <a:latin typeface="Montserrat" panose="00000500000000000000"/>
              </a:rPr>
              <a:t>Materiales renovables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92BF0BCD-9C49-458E-97E4-D39110F796B4}"/>
              </a:ext>
            </a:extLst>
          </p:cNvPr>
          <p:cNvPicPr/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63" b="89974" l="851" r="97021">
                        <a14:foregroundMark x1="5319" y1="37731" x2="5319" y2="37731"/>
                        <a14:foregroundMark x1="6277" y1="37467" x2="6277" y2="37467"/>
                        <a14:foregroundMark x1="957" y1="47493" x2="957" y2="47493"/>
                        <a14:foregroundMark x1="68298" y1="37467" x2="68298" y2="37467"/>
                        <a14:foregroundMark x1="97021" y1="41161" x2="97021" y2="411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63" y="1420252"/>
            <a:ext cx="5277480" cy="4343472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B8897745-A154-4D3A-A91A-0826A0E704B4}"/>
              </a:ext>
            </a:extLst>
          </p:cNvPr>
          <p:cNvSpPr txBox="1"/>
          <p:nvPr/>
        </p:nvSpPr>
        <p:spPr>
          <a:xfrm>
            <a:off x="912581" y="1311655"/>
            <a:ext cx="1381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Nutrientes</a:t>
            </a:r>
          </a:p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biológicos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8FA7E11-1BAE-4149-AB22-CD2966B23DC6}"/>
              </a:ext>
            </a:extLst>
          </p:cNvPr>
          <p:cNvSpPr txBox="1"/>
          <p:nvPr/>
        </p:nvSpPr>
        <p:spPr>
          <a:xfrm>
            <a:off x="4187416" y="1309570"/>
            <a:ext cx="13732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Nutrientes</a:t>
            </a:r>
          </a:p>
          <a:p>
            <a:pPr algn="ctr"/>
            <a:r>
              <a:rPr lang="es-419" sz="1600" b="1" dirty="0">
                <a:solidFill>
                  <a:schemeClr val="accent6">
                    <a:lumMod val="75000"/>
                  </a:schemeClr>
                </a:solidFill>
                <a:latin typeface="Montserrat" panose="00000500000000000000"/>
              </a:rPr>
              <a:t>técnicos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FDCCA45-FD1A-482D-9363-40388E2D27B7}"/>
              </a:ext>
            </a:extLst>
          </p:cNvPr>
          <p:cNvSpPr txBox="1"/>
          <p:nvPr/>
        </p:nvSpPr>
        <p:spPr>
          <a:xfrm>
            <a:off x="650781" y="3229502"/>
            <a:ext cx="1905231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600" b="1" dirty="0">
                <a:solidFill>
                  <a:srgbClr val="003300"/>
                </a:solidFill>
                <a:latin typeface="Montserrat" panose="00000500000000000000"/>
              </a:rPr>
              <a:t>Regenerar </a:t>
            </a:r>
          </a:p>
          <a:p>
            <a:r>
              <a:rPr lang="es-419" sz="1300" dirty="0">
                <a:solidFill>
                  <a:srgbClr val="003300"/>
                </a:solidFill>
                <a:latin typeface="Montserrat" panose="00000500000000000000"/>
              </a:rPr>
              <a:t>y capturar valor </a:t>
            </a:r>
          </a:p>
          <a:p>
            <a:r>
              <a:rPr lang="es-419" sz="1300" dirty="0">
                <a:solidFill>
                  <a:srgbClr val="003300"/>
                </a:solidFill>
                <a:latin typeface="Montserrat" panose="00000500000000000000"/>
              </a:rPr>
              <a:t>en cada etapa de la </a:t>
            </a:r>
          </a:p>
          <a:p>
            <a:r>
              <a:rPr lang="es-419" sz="1300" dirty="0">
                <a:solidFill>
                  <a:srgbClr val="003300"/>
                </a:solidFill>
                <a:latin typeface="Montserrat" panose="00000500000000000000"/>
              </a:rPr>
              <a:t>descomposición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E1E481D-EF65-455E-8495-0DDA4A3A19F0}"/>
              </a:ext>
            </a:extLst>
          </p:cNvPr>
          <p:cNvSpPr txBox="1"/>
          <p:nvPr/>
        </p:nvSpPr>
        <p:spPr>
          <a:xfrm>
            <a:off x="3950206" y="3304637"/>
            <a:ext cx="161311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419" sz="1600" b="1" dirty="0">
                <a:solidFill>
                  <a:srgbClr val="003300"/>
                </a:solidFill>
                <a:latin typeface="Montserrat" panose="00000500000000000000"/>
              </a:rPr>
              <a:t>Restaurar</a:t>
            </a:r>
          </a:p>
          <a:p>
            <a:pPr algn="r"/>
            <a:r>
              <a:rPr lang="es-419" sz="1300" dirty="0">
                <a:solidFill>
                  <a:srgbClr val="003300"/>
                </a:solidFill>
                <a:latin typeface="Montserrat" panose="00000500000000000000"/>
              </a:rPr>
              <a:t>reparar, reusar,</a:t>
            </a:r>
          </a:p>
          <a:p>
            <a:pPr algn="r"/>
            <a:r>
              <a:rPr lang="es-419" sz="1300" dirty="0">
                <a:solidFill>
                  <a:srgbClr val="003300"/>
                </a:solidFill>
                <a:latin typeface="Montserrat" panose="00000500000000000000"/>
              </a:rPr>
              <a:t>renovar, reciclar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4877A4E-3F40-4806-A65F-350BD4A8C096}"/>
              </a:ext>
            </a:extLst>
          </p:cNvPr>
          <p:cNvSpPr txBox="1"/>
          <p:nvPr/>
        </p:nvSpPr>
        <p:spPr>
          <a:xfrm>
            <a:off x="2536401" y="1492824"/>
            <a:ext cx="1413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Extraer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091A364-173A-4828-9319-30F9B9BEE43C}"/>
              </a:ext>
            </a:extLst>
          </p:cNvPr>
          <p:cNvSpPr txBox="1"/>
          <p:nvPr/>
        </p:nvSpPr>
        <p:spPr>
          <a:xfrm>
            <a:off x="2416507" y="2924807"/>
            <a:ext cx="1648525" cy="345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Producir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2163873" y="4278411"/>
            <a:ext cx="2067154" cy="347586"/>
            <a:chOff x="2163873" y="4369312"/>
            <a:chExt cx="2067154" cy="347586"/>
          </a:xfrm>
        </p:grpSpPr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CA964744-FF9E-4F67-B1D2-F8558BA0B4BD}"/>
                </a:ext>
              </a:extLst>
            </p:cNvPr>
            <p:cNvSpPr txBox="1"/>
            <p:nvPr/>
          </p:nvSpPr>
          <p:spPr>
            <a:xfrm>
              <a:off x="2163873" y="4369312"/>
              <a:ext cx="1260318" cy="3475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419" sz="1600" dirty="0">
                  <a:solidFill>
                    <a:srgbClr val="003300"/>
                  </a:solidFill>
                  <a:latin typeface="Montserrat" panose="00000500000000000000"/>
                </a:rPr>
                <a:t>Consumir</a:t>
              </a:r>
            </a:p>
          </p:txBody>
        </p:sp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DFBDB745-9F03-4721-B8AB-BF02F98D6497}"/>
                </a:ext>
              </a:extLst>
            </p:cNvPr>
            <p:cNvSpPr txBox="1"/>
            <p:nvPr/>
          </p:nvSpPr>
          <p:spPr>
            <a:xfrm>
              <a:off x="3054221" y="4369312"/>
              <a:ext cx="117680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419" sz="1600" dirty="0">
                  <a:solidFill>
                    <a:srgbClr val="003300"/>
                  </a:solidFill>
                  <a:latin typeface="Montserrat" panose="00000500000000000000"/>
                </a:rPr>
                <a:t>Usar</a:t>
              </a: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2544770" y="2051310"/>
            <a:ext cx="1347117" cy="653565"/>
            <a:chOff x="2544770" y="2019851"/>
            <a:chExt cx="1347117" cy="653565"/>
          </a:xfrm>
        </p:grpSpPr>
        <p:sp>
          <p:nvSpPr>
            <p:cNvPr id="38" name="Flecha: hacia abajo 37">
              <a:extLst>
                <a:ext uri="{FF2B5EF4-FFF2-40B4-BE49-F238E27FC236}">
                  <a16:creationId xmlns:a16="http://schemas.microsoft.com/office/drawing/2014/main" id="{16396E7A-3EB4-4CDD-B65F-9C65D84DCD07}"/>
                </a:ext>
              </a:extLst>
            </p:cNvPr>
            <p:cNvSpPr/>
            <p:nvPr/>
          </p:nvSpPr>
          <p:spPr>
            <a:xfrm>
              <a:off x="2544770" y="2019851"/>
              <a:ext cx="498525" cy="638286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  <p:sp>
          <p:nvSpPr>
            <p:cNvPr id="39" name="Flecha: hacia abajo 38">
              <a:extLst>
                <a:ext uri="{FF2B5EF4-FFF2-40B4-BE49-F238E27FC236}">
                  <a16:creationId xmlns:a16="http://schemas.microsoft.com/office/drawing/2014/main" id="{E71FD52B-01F3-41FB-BAD0-12F23E258BC2}"/>
                </a:ext>
              </a:extLst>
            </p:cNvPr>
            <p:cNvSpPr/>
            <p:nvPr/>
          </p:nvSpPr>
          <p:spPr>
            <a:xfrm>
              <a:off x="3393362" y="2035130"/>
              <a:ext cx="498525" cy="638286"/>
            </a:xfrm>
            <a:prstGeom prst="downArrow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2606520" y="3490120"/>
            <a:ext cx="1223616" cy="568359"/>
            <a:chOff x="2606520" y="3416335"/>
            <a:chExt cx="1223616" cy="568359"/>
          </a:xfrm>
        </p:grpSpPr>
        <p:sp>
          <p:nvSpPr>
            <p:cNvPr id="40" name="Flecha: hacia abajo 39">
              <a:extLst>
                <a:ext uri="{FF2B5EF4-FFF2-40B4-BE49-F238E27FC236}">
                  <a16:creationId xmlns:a16="http://schemas.microsoft.com/office/drawing/2014/main" id="{F5D7AE7F-7E49-4C03-A5F8-880EF6C040B7}"/>
                </a:ext>
              </a:extLst>
            </p:cNvPr>
            <p:cNvSpPr/>
            <p:nvPr/>
          </p:nvSpPr>
          <p:spPr>
            <a:xfrm>
              <a:off x="2606520" y="3416335"/>
              <a:ext cx="375024" cy="565055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  <p:sp>
          <p:nvSpPr>
            <p:cNvPr id="41" name="Flecha: hacia abajo 40">
              <a:extLst>
                <a:ext uri="{FF2B5EF4-FFF2-40B4-BE49-F238E27FC236}">
                  <a16:creationId xmlns:a16="http://schemas.microsoft.com/office/drawing/2014/main" id="{08807A15-DD53-4EF7-B3B6-83F2675E5239}"/>
                </a:ext>
              </a:extLst>
            </p:cNvPr>
            <p:cNvSpPr/>
            <p:nvPr/>
          </p:nvSpPr>
          <p:spPr>
            <a:xfrm>
              <a:off x="3455112" y="3419639"/>
              <a:ext cx="375024" cy="565055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653398" y="4845929"/>
            <a:ext cx="1129860" cy="452402"/>
            <a:chOff x="2653398" y="4933013"/>
            <a:chExt cx="1129860" cy="452402"/>
          </a:xfrm>
        </p:grpSpPr>
        <p:sp>
          <p:nvSpPr>
            <p:cNvPr id="42" name="Flecha: hacia abajo 41">
              <a:extLst>
                <a:ext uri="{FF2B5EF4-FFF2-40B4-BE49-F238E27FC236}">
                  <a16:creationId xmlns:a16="http://schemas.microsoft.com/office/drawing/2014/main" id="{25F12028-5BF7-411E-B8F9-8C9589AFFDC0}"/>
                </a:ext>
              </a:extLst>
            </p:cNvPr>
            <p:cNvSpPr/>
            <p:nvPr/>
          </p:nvSpPr>
          <p:spPr>
            <a:xfrm>
              <a:off x="2653398" y="4933013"/>
              <a:ext cx="281268" cy="452402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  <p:sp>
          <p:nvSpPr>
            <p:cNvPr id="43" name="Flecha: hacia abajo 42">
              <a:extLst>
                <a:ext uri="{FF2B5EF4-FFF2-40B4-BE49-F238E27FC236}">
                  <a16:creationId xmlns:a16="http://schemas.microsoft.com/office/drawing/2014/main" id="{A4686880-3421-4DCD-AC6E-0740F4C0559E}"/>
                </a:ext>
              </a:extLst>
            </p:cNvPr>
            <p:cNvSpPr/>
            <p:nvPr/>
          </p:nvSpPr>
          <p:spPr>
            <a:xfrm>
              <a:off x="3501990" y="4933013"/>
              <a:ext cx="281268" cy="452402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rgbClr val="003350"/>
                </a:solidFill>
              </a:endParaRPr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DFAE9F9-B438-43E3-8783-653C70377582}"/>
              </a:ext>
            </a:extLst>
          </p:cNvPr>
          <p:cNvSpPr txBox="1"/>
          <p:nvPr/>
        </p:nvSpPr>
        <p:spPr>
          <a:xfrm>
            <a:off x="2106934" y="5388769"/>
            <a:ext cx="22676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Minimizar materia </a:t>
            </a:r>
          </a:p>
          <a:p>
            <a:pPr algn="ctr"/>
            <a:r>
              <a:rPr lang="es-419" sz="1600" dirty="0">
                <a:solidFill>
                  <a:srgbClr val="003300"/>
                </a:solidFill>
                <a:latin typeface="Montserrat" panose="00000500000000000000"/>
              </a:rPr>
              <a:t>y calor perdidos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CDCEDE3-F702-410F-869B-25E87F3D7038}"/>
              </a:ext>
            </a:extLst>
          </p:cNvPr>
          <p:cNvSpPr txBox="1"/>
          <p:nvPr/>
        </p:nvSpPr>
        <p:spPr>
          <a:xfrm>
            <a:off x="6531987" y="2803168"/>
            <a:ext cx="5036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Eliminar la contaminación y los residuos desde el diseño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Mantener los materiales y la energía </a:t>
            </a:r>
            <a:br>
              <a:rPr lang="es-419" dirty="0">
                <a:solidFill>
                  <a:srgbClr val="003300"/>
                </a:solidFill>
                <a:latin typeface="Montserrat" panose="00000500000000000000"/>
              </a:rPr>
            </a:b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en circulación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dirty="0">
                <a:solidFill>
                  <a:srgbClr val="003300"/>
                </a:solidFill>
                <a:latin typeface="Montserrat" panose="00000500000000000000"/>
              </a:rPr>
              <a:t>Regenerar los sistemas naturales</a:t>
            </a:r>
          </a:p>
        </p:txBody>
      </p:sp>
      <p:sp>
        <p:nvSpPr>
          <p:cNvPr id="48" name="Marcador de contenido 2">
            <a:extLst>
              <a:ext uri="{FF2B5EF4-FFF2-40B4-BE49-F238E27FC236}">
                <a16:creationId xmlns:a16="http://schemas.microsoft.com/office/drawing/2014/main" id="{3F8368FD-65F3-4780-A34C-99A32515A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6366" y="5061113"/>
            <a:ext cx="2792221" cy="3243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419" sz="1200" dirty="0">
                <a:solidFill>
                  <a:srgbClr val="003300"/>
                </a:solidFill>
                <a:latin typeface="Montserrat" panose="00000500000000000000" pitchFamily="2" charset="0"/>
              </a:rPr>
              <a:t>Fundación Ellen MacArthur (2019)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CF7CC970-C7A8-45FE-A659-9AA15302F6B0}"/>
              </a:ext>
            </a:extLst>
          </p:cNvPr>
          <p:cNvSpPr txBox="1"/>
          <p:nvPr/>
        </p:nvSpPr>
        <p:spPr>
          <a:xfrm>
            <a:off x="196383" y="6206197"/>
            <a:ext cx="610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Adaptada</a:t>
            </a:r>
            <a:r>
              <a:rPr lang="en-US" sz="900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de Raworth (2017). </a:t>
            </a:r>
            <a:r>
              <a:rPr lang="en-US" sz="900" i="1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Doughnut Economics: Seven ways to think like a 21st-Century Economist.  </a:t>
            </a:r>
            <a:r>
              <a:rPr lang="es-419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Random</a:t>
            </a:r>
            <a:r>
              <a:rPr lang="es-419" sz="900" dirty="0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 House Business </a:t>
            </a:r>
            <a:r>
              <a:rPr lang="es-419" sz="900" dirty="0" err="1"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Books</a:t>
            </a:r>
            <a:endParaRPr lang="es-419" sz="900" dirty="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5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1246" y="796771"/>
            <a:ext cx="8893258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O" sz="3600" b="1" dirty="0">
                <a:latin typeface="Montserrat" panose="00000500000000000000" pitchFamily="2" charset="0"/>
              </a:rPr>
              <a:t>Economía circular</a:t>
            </a:r>
            <a:endParaRPr lang="en-US" sz="3600" b="1" dirty="0">
              <a:latin typeface="Montserrat" panose="00000500000000000000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15695" y="4084462"/>
            <a:ext cx="2066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Diseño de los productos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062846" y="4084462"/>
            <a:ext cx="20663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Trabajo en red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8103588" y="4084462"/>
            <a:ext cx="2066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Prestación de servicios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8" y="2575844"/>
            <a:ext cx="1349325" cy="1291979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680" y="2568482"/>
            <a:ext cx="1160126" cy="1299341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380" y="2541958"/>
            <a:ext cx="972941" cy="135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7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8B62C9F-4449-46E5-8601-4746D2860CD2}"/>
              </a:ext>
            </a:extLst>
          </p:cNvPr>
          <p:cNvSpPr txBox="1"/>
          <p:nvPr/>
        </p:nvSpPr>
        <p:spPr>
          <a:xfrm>
            <a:off x="1606332" y="2101686"/>
            <a:ext cx="91922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Agenda 2030 – Objetivos de Desarrollo Sostenible </a:t>
            </a:r>
          </a:p>
          <a:p>
            <a:pPr lvl="1"/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-</a:t>
            </a:r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 </a:t>
            </a: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ODS 12 Producción y consumo responsable</a:t>
            </a:r>
          </a:p>
          <a:p>
            <a:endParaRPr lang="es-419" b="1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Protocolos y acuerdos internacionales (ej. Protocolo de </a:t>
            </a:r>
            <a:r>
              <a:rPr lang="es-419" b="1" dirty="0" err="1">
                <a:solidFill>
                  <a:srgbClr val="003300"/>
                </a:solidFill>
                <a:latin typeface="Montserrat" panose="00000500000000000000" pitchFamily="2" charset="0"/>
              </a:rPr>
              <a:t>Kyoto</a:t>
            </a:r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, Acuerdo de París)</a:t>
            </a:r>
          </a:p>
          <a:p>
            <a:endParaRPr lang="es-419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b="1" dirty="0">
                <a:solidFill>
                  <a:srgbClr val="003300"/>
                </a:solidFill>
                <a:latin typeface="Montserrat" panose="00000500000000000000" pitchFamily="2" charset="0"/>
              </a:rPr>
              <a:t>Coalición de Economía Circular de América Latina y el Caribe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Plásticos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Alimentos y agricultura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Simbiosis industrial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Electrónicos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Ciudades y construcción</a:t>
            </a:r>
          </a:p>
          <a:p>
            <a:pPr marL="742950" lvl="1" indent="-285750">
              <a:buFontTx/>
              <a:buChar char="-"/>
            </a:pPr>
            <a:r>
              <a:rPr lang="es-419" dirty="0">
                <a:solidFill>
                  <a:srgbClr val="003300"/>
                </a:solidFill>
                <a:latin typeface="Montserrat" panose="00000500000000000000" pitchFamily="2" charset="0"/>
              </a:rPr>
              <a:t>Turismo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11246" y="796771"/>
            <a:ext cx="88932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CO" sz="3600" b="1" dirty="0">
                <a:latin typeface="Montserrat" panose="00000500000000000000" pitchFamily="2" charset="0"/>
              </a:rPr>
              <a:t>Economía circular en Colombia</a:t>
            </a:r>
            <a:endParaRPr lang="en-US" sz="36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9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8B62C9F-4449-46E5-8601-4746D2860CD2}"/>
              </a:ext>
            </a:extLst>
          </p:cNvPr>
          <p:cNvSpPr txBox="1"/>
          <p:nvPr/>
        </p:nvSpPr>
        <p:spPr>
          <a:xfrm>
            <a:off x="1499852" y="2122334"/>
            <a:ext cx="919229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Política Nacional de producción y consumo sostenible de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CONPES 3700 de 2011: articulación de políticas y acciones en materia de cambio climático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  <a:ea typeface="Montserrat" panose="00000500000000000000" pitchFamily="2" charset="0"/>
              <a:cs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Plan Nacional de </a:t>
            </a:r>
            <a:r>
              <a:rPr lang="es-419" sz="1700" dirty="0">
                <a:solidFill>
                  <a:srgbClr val="003300"/>
                </a:solidFill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Adaptación al C</a:t>
            </a: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ambio Climático de 2012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  <a:ea typeface="Montserrat" panose="00000500000000000000" pitchFamily="2" charset="0"/>
              <a:cs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CONPES 3874 de 2016: Política Nacional para la gestión de residuos sólidos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  <a:ea typeface="Montserrat" panose="00000500000000000000" pitchFamily="2" charset="0"/>
              <a:cs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Sistema Nacional de Cambio Climático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CONPES 3866 de 2016: Política Nacional de Desarrollo Productivo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sz="8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sz="1700" dirty="0">
                <a:solidFill>
                  <a:srgbClr val="003300"/>
                </a:solidFill>
                <a:effectLst/>
                <a:latin typeface="Montserrat" panose="00000500000000000000" pitchFamily="2" charset="0"/>
                <a:ea typeface="Montserrat" panose="00000500000000000000" pitchFamily="2" charset="0"/>
                <a:cs typeface="Montserrat" panose="00000500000000000000" pitchFamily="2" charset="0"/>
              </a:rPr>
              <a:t>CONPES 3934 de 2018: Política de crecimiento verde</a:t>
            </a:r>
            <a:endParaRPr lang="es-419" sz="1700" dirty="0">
              <a:solidFill>
                <a:srgbClr val="003300"/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419" b="1" dirty="0">
              <a:solidFill>
                <a:srgbClr val="003300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11246" y="796771"/>
            <a:ext cx="88932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CO" sz="3600" b="1" dirty="0">
                <a:latin typeface="Montserrat" panose="00000500000000000000" pitchFamily="2" charset="0"/>
              </a:rPr>
              <a:t>Economía circular en Colombia</a:t>
            </a:r>
            <a:endParaRPr lang="en-US" sz="36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70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2999148B6729A4DABE2024D4046E391" ma:contentTypeVersion="6" ma:contentTypeDescription="Crear nuevo documento." ma:contentTypeScope="" ma:versionID="40f01f045cfc73f07cfa42a58f58bc3d">
  <xsd:schema xmlns:xsd="http://www.w3.org/2001/XMLSchema" xmlns:xs="http://www.w3.org/2001/XMLSchema" xmlns:p="http://schemas.microsoft.com/office/2006/metadata/properties" xmlns:ns2="7b13b166-7a45-44b7-b229-0b67d0e9aec8" xmlns:ns3="4acae6cb-3bb7-47e3-869f-118341329959" targetNamespace="http://schemas.microsoft.com/office/2006/metadata/properties" ma:root="true" ma:fieldsID="45b70b11da949751562c7f7aad9ac4bd" ns2:_="" ns3:_="">
    <xsd:import namespace="7b13b166-7a45-44b7-b229-0b67d0e9aec8"/>
    <xsd:import namespace="4acae6cb-3bb7-47e3-869f-1183413299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3b166-7a45-44b7-b229-0b67d0e9ae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cae6cb-3bb7-47e3-869f-11834132995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097742-B013-437F-9D19-6A3476F6B635}"/>
</file>

<file path=customXml/itemProps2.xml><?xml version="1.0" encoding="utf-8"?>
<ds:datastoreItem xmlns:ds="http://schemas.openxmlformats.org/officeDocument/2006/customXml" ds:itemID="{B6993BD6-1179-4988-94D0-53D31355406D}"/>
</file>

<file path=customXml/itemProps3.xml><?xml version="1.0" encoding="utf-8"?>
<ds:datastoreItem xmlns:ds="http://schemas.openxmlformats.org/officeDocument/2006/customXml" ds:itemID="{F8E93EAA-C0A7-46A6-ADF9-EA9EF54E71FF}"/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440</Words>
  <Application>Microsoft Office PowerPoint</Application>
  <PresentationFormat>Panorámica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Hacia la economía circular en Medellín</vt:lpstr>
      <vt:lpstr>Sostenibilidad</vt:lpstr>
      <vt:lpstr>Presentación de PowerPoint</vt:lpstr>
      <vt:lpstr>Presentación de PowerPoint</vt:lpstr>
      <vt:lpstr>Paso de la economía  lineal a la circular</vt:lpstr>
      <vt:lpstr>Economía circular</vt:lpstr>
      <vt:lpstr>Presentación de PowerPoint</vt:lpstr>
      <vt:lpstr>Presentación de PowerPoint</vt:lpstr>
      <vt:lpstr>Presentación de PowerPoint</vt:lpstr>
      <vt:lpstr>¡Muchas gracias!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Carolina Aristizabal Saldarriaga</cp:lastModifiedBy>
  <cp:revision>45</cp:revision>
  <dcterms:created xsi:type="dcterms:W3CDTF">2021-07-26T13:51:07Z</dcterms:created>
  <dcterms:modified xsi:type="dcterms:W3CDTF">2021-07-27T21:45:15Z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0x010100F2999148B6729A4DABE2024D4046E391</vt:lpwstr>
  </property>
</Properties>
</file>